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3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8" r:id="rId15"/>
    <p:sldId id="269" r:id="rId16"/>
    <p:sldId id="270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1434" y="8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E1DCA-C648-45FC-93AA-1B2FD23930C2}" type="datetimeFigureOut">
              <a:rPr lang="en-IN" smtClean="0"/>
              <a:t>04-07-2023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D003-F27F-41E9-9AA3-A8D3877A7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3250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E1DCA-C648-45FC-93AA-1B2FD23930C2}" type="datetimeFigureOut">
              <a:rPr lang="en-IN" smtClean="0"/>
              <a:t>04-07-2023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D003-F27F-41E9-9AA3-A8D3877A7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2840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E1DCA-C648-45FC-93AA-1B2FD23930C2}" type="datetimeFigureOut">
              <a:rPr lang="en-IN" smtClean="0"/>
              <a:t>04-07-2023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D003-F27F-41E9-9AA3-A8D3877A7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438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E1DCA-C648-45FC-93AA-1B2FD23930C2}" type="datetimeFigureOut">
              <a:rPr lang="en-IN" smtClean="0"/>
              <a:t>04-07-2023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D003-F27F-41E9-9AA3-A8D3877A7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4821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E1DCA-C648-45FC-93AA-1B2FD23930C2}" type="datetimeFigureOut">
              <a:rPr lang="en-IN" smtClean="0"/>
              <a:t>04-07-2023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D003-F27F-41E9-9AA3-A8D3877A7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7944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E1DCA-C648-45FC-93AA-1B2FD23930C2}" type="datetimeFigureOut">
              <a:rPr lang="en-IN" smtClean="0"/>
              <a:t>04-07-2023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D003-F27F-41E9-9AA3-A8D3877A7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8787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E1DCA-C648-45FC-93AA-1B2FD23930C2}" type="datetimeFigureOut">
              <a:rPr lang="en-IN" smtClean="0"/>
              <a:t>04-07-2023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D003-F27F-41E9-9AA3-A8D3877A7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6619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E1DCA-C648-45FC-93AA-1B2FD23930C2}" type="datetimeFigureOut">
              <a:rPr lang="en-IN" smtClean="0"/>
              <a:t>04-07-2023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D003-F27F-41E9-9AA3-A8D3877A7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9363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E1DCA-C648-45FC-93AA-1B2FD23930C2}" type="datetimeFigureOut">
              <a:rPr lang="en-IN" smtClean="0"/>
              <a:t>04-07-2023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D003-F27F-41E9-9AA3-A8D3877A7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6737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E1DCA-C648-45FC-93AA-1B2FD23930C2}" type="datetimeFigureOut">
              <a:rPr lang="en-IN" smtClean="0"/>
              <a:t>04-07-2023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D003-F27F-41E9-9AA3-A8D3877A7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1278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E1DCA-C648-45FC-93AA-1B2FD23930C2}" type="datetimeFigureOut">
              <a:rPr lang="en-IN" smtClean="0"/>
              <a:t>04-07-2023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D003-F27F-41E9-9AA3-A8D3877A7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1074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6000"/>
            <a:lum/>
          </a:blip>
          <a:srcRect/>
          <a:stretch>
            <a:fillRect l="15000" t="5000" r="15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0E1DCA-C648-45FC-93AA-1B2FD23930C2}" type="datetimeFigureOut">
              <a:rPr lang="en-IN" smtClean="0"/>
              <a:t>04-07-2023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BD003-F27F-41E9-9AA3-A8D3877A7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3461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120" y="1122363"/>
            <a:ext cx="9072880" cy="787717"/>
          </a:xfrm>
        </p:spPr>
        <p:txBody>
          <a:bodyPr>
            <a:normAutofit fontScale="90000"/>
          </a:bodyPr>
          <a:lstStyle/>
          <a:p>
            <a:r>
              <a:rPr lang="en-IN" dirty="0"/>
              <a:t> </a:t>
            </a:r>
            <a:r>
              <a:rPr lang="en-IN" dirty="0" err="1" smtClean="0"/>
              <a:t>Tyrosinase</a:t>
            </a:r>
            <a:r>
              <a:rPr lang="en-IN" dirty="0" smtClean="0"/>
              <a:t> </a:t>
            </a:r>
            <a:r>
              <a:rPr lang="en-IN" dirty="0"/>
              <a:t>inhibitors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3840" y="1910080"/>
            <a:ext cx="8818880" cy="1488122"/>
          </a:xfrm>
        </p:spPr>
        <p:txBody>
          <a:bodyPr/>
          <a:lstStyle/>
          <a:p>
            <a:endParaRPr lang="en-US" dirty="0" smtClean="0"/>
          </a:p>
          <a:p>
            <a:r>
              <a:rPr lang="en-US" sz="4000" dirty="0" err="1" smtClean="0"/>
              <a:t>Dr.P.PREETHI</a:t>
            </a:r>
            <a:endParaRPr lang="en-IN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157" y="3155314"/>
            <a:ext cx="4460352" cy="327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2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</a:t>
            </a:r>
            <a:r>
              <a:rPr lang="en-US" dirty="0" smtClean="0"/>
              <a:t>elanin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" y="1828800"/>
            <a:ext cx="11160760" cy="4886643"/>
          </a:xfrm>
        </p:spPr>
        <p:txBody>
          <a:bodyPr>
            <a:normAutofit/>
          </a:bodyPr>
          <a:lstStyle/>
          <a:p>
            <a:r>
              <a:rPr lang="en-IN" dirty="0" smtClean="0"/>
              <a:t> </a:t>
            </a:r>
            <a:r>
              <a:rPr lang="en-IN" dirty="0"/>
              <a:t>is a pigment that is synthesized by melanocyte cells deep in the dermis </a:t>
            </a:r>
            <a:endParaRPr lang="en-IN" dirty="0" smtClean="0"/>
          </a:p>
          <a:p>
            <a:r>
              <a:rPr lang="en-IN" dirty="0"/>
              <a:t> </a:t>
            </a:r>
            <a:r>
              <a:rPr lang="en-IN" dirty="0" smtClean="0"/>
              <a:t> synthesis </a:t>
            </a:r>
            <a:r>
              <a:rPr lang="en-IN" dirty="0"/>
              <a:t>takes place within melanosomes in melanocyte cells with the help of </a:t>
            </a:r>
            <a:r>
              <a:rPr lang="en-IN" dirty="0" err="1"/>
              <a:t>tyrosinase</a:t>
            </a:r>
            <a:r>
              <a:rPr lang="en-IN" dirty="0"/>
              <a:t> enzyme to protect </a:t>
            </a:r>
            <a:r>
              <a:rPr lang="en-IN" dirty="0" smtClean="0"/>
              <a:t> </a:t>
            </a:r>
            <a:r>
              <a:rPr lang="en-IN" dirty="0"/>
              <a:t>skin against UV </a:t>
            </a:r>
            <a:r>
              <a:rPr lang="en-IN" dirty="0" smtClean="0"/>
              <a:t>damage</a:t>
            </a:r>
          </a:p>
          <a:p>
            <a:r>
              <a:rPr lang="en-IN" dirty="0"/>
              <a:t>Melanosomes synthesize, store, and transport melanin pigment to the upper layers of the </a:t>
            </a:r>
            <a:r>
              <a:rPr lang="en-IN" dirty="0" smtClean="0"/>
              <a:t>skin</a:t>
            </a:r>
          </a:p>
          <a:p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423984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14961"/>
            <a:ext cx="10515600" cy="71119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572688"/>
            <a:ext cx="7833360" cy="628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0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TYROSINASE </a:t>
            </a:r>
            <a:br>
              <a:rPr lang="en-US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632440" cy="4879975"/>
          </a:xfrm>
        </p:spPr>
        <p:txBody>
          <a:bodyPr>
            <a:normAutofit lnSpcReduction="10000"/>
          </a:bodyPr>
          <a:lstStyle/>
          <a:p>
            <a:r>
              <a:rPr lang="en-IN" dirty="0" smtClean="0"/>
              <a:t>Is </a:t>
            </a:r>
            <a:r>
              <a:rPr lang="en-IN" dirty="0" err="1" smtClean="0"/>
              <a:t>monophenol</a:t>
            </a:r>
            <a:r>
              <a:rPr lang="en-IN" dirty="0" smtClean="0"/>
              <a:t> </a:t>
            </a:r>
            <a:r>
              <a:rPr lang="en-IN" dirty="0"/>
              <a:t>or </a:t>
            </a:r>
            <a:r>
              <a:rPr lang="en-IN" i="1" dirty="0" smtClean="0"/>
              <a:t>o</a:t>
            </a:r>
            <a:r>
              <a:rPr lang="en-IN" dirty="0" smtClean="0"/>
              <a:t>-</a:t>
            </a:r>
            <a:r>
              <a:rPr lang="en-IN" dirty="0" err="1" smtClean="0"/>
              <a:t>diphenol</a:t>
            </a:r>
            <a:endParaRPr lang="en-IN" dirty="0"/>
          </a:p>
          <a:p>
            <a:r>
              <a:rPr lang="en-IN" dirty="0" smtClean="0"/>
              <a:t>is </a:t>
            </a:r>
            <a:r>
              <a:rPr lang="en-IN" dirty="0"/>
              <a:t>oxygen </a:t>
            </a:r>
            <a:r>
              <a:rPr lang="en-IN" dirty="0" smtClean="0"/>
              <a:t>oxidoreductase</a:t>
            </a:r>
          </a:p>
          <a:p>
            <a:r>
              <a:rPr lang="en-IN" dirty="0" smtClean="0"/>
              <a:t> also called as polyphenol oxidase</a:t>
            </a:r>
          </a:p>
          <a:p>
            <a:r>
              <a:rPr lang="en-IN" dirty="0" smtClean="0"/>
              <a:t>Is a </a:t>
            </a:r>
            <a:r>
              <a:rPr lang="en-IN" dirty="0" err="1" smtClean="0"/>
              <a:t>multifunctional,membrane</a:t>
            </a:r>
            <a:r>
              <a:rPr lang="en-IN" dirty="0" smtClean="0"/>
              <a:t> bound,type-3 </a:t>
            </a:r>
            <a:r>
              <a:rPr lang="en-IN" dirty="0"/>
              <a:t>copper-containing glycoprotein is located in the membrane of the melanosome</a:t>
            </a:r>
            <a:endParaRPr lang="en-US" dirty="0" smtClean="0"/>
          </a:p>
          <a:p>
            <a:r>
              <a:rPr lang="en-US" dirty="0" err="1" smtClean="0"/>
              <a:t>tyrosinase</a:t>
            </a:r>
            <a:r>
              <a:rPr lang="en-US" dirty="0" smtClean="0"/>
              <a:t> </a:t>
            </a:r>
            <a:r>
              <a:rPr lang="en-US" dirty="0"/>
              <a:t>is a key enzyme</a:t>
            </a:r>
            <a:r>
              <a:rPr lang="en-US" dirty="0" smtClean="0"/>
              <a:t>, </a:t>
            </a:r>
            <a:r>
              <a:rPr lang="en-US" dirty="0"/>
              <a:t>which catalyzes a rate-limiting step of the melanin </a:t>
            </a:r>
            <a:r>
              <a:rPr lang="en-US" dirty="0" smtClean="0"/>
              <a:t>synthesis</a:t>
            </a:r>
          </a:p>
          <a:p>
            <a:r>
              <a:rPr lang="en-US" dirty="0" smtClean="0"/>
              <a:t> </a:t>
            </a:r>
            <a:r>
              <a:rPr lang="en-US" dirty="0"/>
              <a:t>downregulation of </a:t>
            </a:r>
            <a:r>
              <a:rPr lang="en-US" dirty="0" err="1"/>
              <a:t>tyrosinase</a:t>
            </a:r>
            <a:r>
              <a:rPr lang="en-US" dirty="0"/>
              <a:t> is the most prominent approach for the development of </a:t>
            </a:r>
            <a:r>
              <a:rPr lang="en-US" dirty="0" err="1"/>
              <a:t>melanogenesis</a:t>
            </a:r>
            <a:r>
              <a:rPr lang="en-US" dirty="0"/>
              <a:t> inhibitors. </a:t>
            </a:r>
            <a:endParaRPr lang="en-US" dirty="0" smtClean="0"/>
          </a:p>
          <a:p>
            <a:r>
              <a:rPr lang="en-IN" dirty="0"/>
              <a:t>frequency and amount at which melanocytes produce melanin is determined by the enzyme </a:t>
            </a:r>
            <a:r>
              <a:rPr lang="en-IN" dirty="0" err="1"/>
              <a:t>tyrosinase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5832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8460179" cy="59677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MELANOGENESIS</a:t>
            </a:r>
            <a:endParaRPr lang="en-IN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3600" y="1114576"/>
            <a:ext cx="7447280" cy="542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84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TYROSINASE INHIBITOR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 smtClean="0"/>
              <a:t> Most </a:t>
            </a:r>
            <a:r>
              <a:rPr lang="en-IN" dirty="0"/>
              <a:t>of cosmetics or skin lightening agents </a:t>
            </a:r>
            <a:r>
              <a:rPr lang="en-IN" dirty="0" smtClean="0"/>
              <a:t> </a:t>
            </a:r>
            <a:r>
              <a:rPr lang="en-IN" dirty="0"/>
              <a:t>are </a:t>
            </a:r>
            <a:r>
              <a:rPr lang="en-IN" dirty="0" err="1"/>
              <a:t>tyrosinase</a:t>
            </a:r>
            <a:r>
              <a:rPr lang="en-IN" dirty="0"/>
              <a:t> </a:t>
            </a:r>
            <a:r>
              <a:rPr lang="en-IN" dirty="0" smtClean="0"/>
              <a:t>inhibitors.</a:t>
            </a:r>
          </a:p>
          <a:p>
            <a:r>
              <a:rPr lang="en-IN" dirty="0" smtClean="0"/>
              <a:t>The </a:t>
            </a:r>
            <a:r>
              <a:rPr lang="en-IN" dirty="0"/>
              <a:t>fact that the inhibitors target </a:t>
            </a:r>
            <a:r>
              <a:rPr lang="en-IN" dirty="0" err="1"/>
              <a:t>tyrosinase</a:t>
            </a:r>
            <a:r>
              <a:rPr lang="en-IN" dirty="0"/>
              <a:t> may specifically inhibit the </a:t>
            </a:r>
            <a:r>
              <a:rPr lang="en-IN" dirty="0" err="1"/>
              <a:t>melanogenesis</a:t>
            </a:r>
            <a:r>
              <a:rPr lang="en-IN" dirty="0"/>
              <a:t> in cells </a:t>
            </a:r>
            <a:r>
              <a:rPr lang="en-IN" dirty="0" smtClean="0"/>
              <a:t>with few  side </a:t>
            </a:r>
            <a:r>
              <a:rPr lang="en-IN" dirty="0"/>
              <a:t>effects, as </a:t>
            </a:r>
            <a:r>
              <a:rPr lang="en-IN" dirty="0" err="1"/>
              <a:t>tyrosinase</a:t>
            </a:r>
            <a:r>
              <a:rPr lang="en-IN" dirty="0"/>
              <a:t> is exclusively produced only by melanocytes. </a:t>
            </a:r>
          </a:p>
          <a:p>
            <a:r>
              <a:rPr lang="en-IN" dirty="0" err="1" smtClean="0"/>
              <a:t>Eg</a:t>
            </a:r>
            <a:r>
              <a:rPr lang="en-IN" dirty="0" smtClean="0"/>
              <a:t>: hydroquinone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     </a:t>
            </a:r>
            <a:r>
              <a:rPr lang="en-IN" dirty="0" err="1" smtClean="0"/>
              <a:t>arbutin</a:t>
            </a:r>
            <a:endParaRPr lang="en-IN" dirty="0" smtClean="0"/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     </a:t>
            </a:r>
            <a:r>
              <a:rPr lang="en-IN" dirty="0" err="1" smtClean="0"/>
              <a:t>kojic</a:t>
            </a:r>
            <a:r>
              <a:rPr lang="en-IN" dirty="0" smtClean="0"/>
              <a:t> acid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     </a:t>
            </a:r>
            <a:r>
              <a:rPr lang="en-IN" dirty="0" err="1" smtClean="0"/>
              <a:t>azelaic</a:t>
            </a:r>
            <a:r>
              <a:rPr lang="en-IN" dirty="0" smtClean="0"/>
              <a:t> acid</a:t>
            </a:r>
          </a:p>
          <a:p>
            <a:pPr marL="0" indent="0">
              <a:buNone/>
            </a:pPr>
            <a:r>
              <a:rPr lang="en-IN" i="1" dirty="0"/>
              <a:t> </a:t>
            </a:r>
            <a:r>
              <a:rPr lang="en-IN" i="1" dirty="0" smtClean="0"/>
              <a:t>        L</a:t>
            </a:r>
            <a:r>
              <a:rPr lang="en-IN" dirty="0" smtClean="0"/>
              <a:t>-ascorbic acid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     </a:t>
            </a:r>
            <a:r>
              <a:rPr lang="en-IN" dirty="0" err="1" smtClean="0"/>
              <a:t>ellagic</a:t>
            </a:r>
            <a:r>
              <a:rPr lang="en-IN" dirty="0" smtClean="0"/>
              <a:t> acid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     </a:t>
            </a:r>
            <a:r>
              <a:rPr lang="en-IN" dirty="0" err="1"/>
              <a:t>tranexamic</a:t>
            </a:r>
            <a:r>
              <a:rPr lang="en-IN" dirty="0"/>
              <a:t> </a:t>
            </a:r>
            <a:r>
              <a:rPr lang="en-IN" dirty="0" smtClean="0"/>
              <a:t>acid</a:t>
            </a:r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3385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Kojic</a:t>
            </a:r>
            <a:r>
              <a:rPr lang="en-US" dirty="0" smtClean="0"/>
              <a:t> acid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</a:t>
            </a:r>
            <a:r>
              <a:rPr lang="en-US" dirty="0"/>
              <a:t>a skin lightening agent used extensively in skin lightening skin care </a:t>
            </a:r>
            <a:r>
              <a:rPr lang="en-US" dirty="0" smtClean="0"/>
              <a:t>products</a:t>
            </a:r>
          </a:p>
          <a:p>
            <a:r>
              <a:rPr lang="en-US" dirty="0" smtClean="0"/>
              <a:t> </a:t>
            </a:r>
            <a:r>
              <a:rPr lang="en-US" dirty="0"/>
              <a:t>It penetrates deep within skin layers and inhibits </a:t>
            </a:r>
            <a:r>
              <a:rPr lang="en-US" dirty="0" err="1"/>
              <a:t>tyrosinase</a:t>
            </a:r>
            <a:r>
              <a:rPr lang="en-US" dirty="0"/>
              <a:t> activity to reduce melanin </a:t>
            </a:r>
            <a:r>
              <a:rPr lang="en-US" dirty="0" smtClean="0"/>
              <a:t>production</a:t>
            </a:r>
          </a:p>
          <a:p>
            <a:endParaRPr lang="en-US" dirty="0"/>
          </a:p>
          <a:p>
            <a:endParaRPr lang="en-US" dirty="0" smtClean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1447" y="3851737"/>
            <a:ext cx="5213033" cy="2892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76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Ferulic</a:t>
            </a:r>
            <a:r>
              <a:rPr lang="en-IN" dirty="0"/>
              <a:t> </a:t>
            </a:r>
            <a:r>
              <a:rPr lang="en-IN" dirty="0" smtClean="0"/>
              <a:t>Acid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 is an antioxidant that binds directly to the </a:t>
            </a:r>
            <a:r>
              <a:rPr lang="en-US" dirty="0" err="1"/>
              <a:t>tyrosinase</a:t>
            </a:r>
            <a:r>
              <a:rPr lang="en-US" dirty="0"/>
              <a:t> enzyme, inhibiting its activity, and slowing down the production of melanin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It also </a:t>
            </a:r>
            <a:r>
              <a:rPr lang="en-US" dirty="0" err="1"/>
              <a:t>smoothes</a:t>
            </a:r>
            <a:r>
              <a:rPr lang="en-US" dirty="0"/>
              <a:t> out fine lines and wrinkles too</a:t>
            </a:r>
            <a:r>
              <a:rPr lang="en-US" dirty="0" smtClean="0"/>
              <a:t>.</a:t>
            </a:r>
          </a:p>
          <a:p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6080" y="3187684"/>
            <a:ext cx="3152140" cy="2989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84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Quercetin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 </a:t>
            </a:r>
            <a:r>
              <a:rPr lang="en-US" dirty="0" smtClean="0"/>
              <a:t> </a:t>
            </a:r>
            <a:r>
              <a:rPr lang="en-US" dirty="0"/>
              <a:t>is also an antioxidant, a flavonoid </a:t>
            </a:r>
            <a:r>
              <a:rPr lang="en-US" dirty="0" smtClean="0"/>
              <a:t>compound</a:t>
            </a:r>
          </a:p>
          <a:p>
            <a:r>
              <a:rPr lang="en-US" dirty="0" smtClean="0"/>
              <a:t> </a:t>
            </a:r>
            <a:r>
              <a:rPr lang="en-US" dirty="0"/>
              <a:t>which inhibits </a:t>
            </a:r>
            <a:r>
              <a:rPr lang="en-US" dirty="0" err="1"/>
              <a:t>monophenolase</a:t>
            </a:r>
            <a:r>
              <a:rPr lang="en-US" dirty="0"/>
              <a:t> and </a:t>
            </a:r>
            <a:r>
              <a:rPr lang="en-US" dirty="0" err="1"/>
              <a:t>diphenolase</a:t>
            </a:r>
            <a:r>
              <a:rPr lang="en-US" dirty="0"/>
              <a:t> activities of </a:t>
            </a:r>
            <a:r>
              <a:rPr lang="en-US" dirty="0" err="1"/>
              <a:t>tyrosinase</a:t>
            </a:r>
            <a:r>
              <a:rPr lang="en-US" dirty="0"/>
              <a:t> </a:t>
            </a:r>
            <a:r>
              <a:rPr lang="en-US" dirty="0" smtClean="0"/>
              <a:t>enzyme</a:t>
            </a:r>
          </a:p>
          <a:p>
            <a:r>
              <a:rPr lang="en-US" dirty="0" smtClean="0"/>
              <a:t> </a:t>
            </a:r>
            <a:r>
              <a:rPr lang="en-US" dirty="0"/>
              <a:t>A lot of citrus fruits, grapes, berries, apples, honey are rich sources 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140" y="3635798"/>
            <a:ext cx="5062220" cy="3374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64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Licorice</a:t>
            </a:r>
            <a:r>
              <a:rPr lang="en-IN" dirty="0"/>
              <a:t> extract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Also called as</a:t>
            </a:r>
            <a:r>
              <a:rPr lang="en-US" dirty="0"/>
              <a:t> </a:t>
            </a:r>
            <a:r>
              <a:rPr lang="en-US" dirty="0" err="1"/>
              <a:t>Glycyrrhiza</a:t>
            </a:r>
            <a:r>
              <a:rPr lang="en-US" dirty="0"/>
              <a:t> </a:t>
            </a:r>
            <a:r>
              <a:rPr lang="en-US" dirty="0" err="1"/>
              <a:t>glabra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is </a:t>
            </a:r>
            <a:r>
              <a:rPr lang="en-US" dirty="0"/>
              <a:t>actually the herbal root of the </a:t>
            </a:r>
            <a:r>
              <a:rPr lang="en-US" dirty="0" err="1"/>
              <a:t>Glycyrrhiza</a:t>
            </a:r>
            <a:r>
              <a:rPr lang="en-US" dirty="0"/>
              <a:t> plant and is used extensively used in skin-lightening products and helps to brighten up </a:t>
            </a:r>
            <a:r>
              <a:rPr lang="en-US" dirty="0" smtClean="0"/>
              <a:t>skin</a:t>
            </a:r>
          </a:p>
          <a:p>
            <a:r>
              <a:rPr lang="en-US" dirty="0" smtClean="0"/>
              <a:t>It </a:t>
            </a:r>
            <a:r>
              <a:rPr lang="en-US" dirty="0"/>
              <a:t>also has anti-microbial properties</a:t>
            </a:r>
            <a:r>
              <a:rPr lang="en-US" dirty="0" smtClean="0"/>
              <a:t>.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850" y="4109720"/>
            <a:ext cx="3460750" cy="1938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62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4‐n-butylresorcinol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 is a strong </a:t>
            </a:r>
            <a:r>
              <a:rPr lang="en-US" dirty="0" err="1"/>
              <a:t>tyrosinase</a:t>
            </a:r>
            <a:r>
              <a:rPr lang="en-US" dirty="0"/>
              <a:t> inhibitor </a:t>
            </a:r>
          </a:p>
          <a:p>
            <a:r>
              <a:rPr lang="en-US" dirty="0" smtClean="0"/>
              <a:t> </a:t>
            </a:r>
            <a:r>
              <a:rPr lang="en-US" dirty="0"/>
              <a:t>is </a:t>
            </a:r>
            <a:r>
              <a:rPr lang="en-US" dirty="0" smtClean="0"/>
              <a:t>present in many  </a:t>
            </a:r>
            <a:r>
              <a:rPr lang="en-US" dirty="0"/>
              <a:t>skincare </a:t>
            </a:r>
            <a:r>
              <a:rPr lang="en-US" dirty="0" smtClean="0"/>
              <a:t>products </a:t>
            </a:r>
            <a:r>
              <a:rPr lang="en-US" dirty="0"/>
              <a:t>to inhibit melanin </a:t>
            </a:r>
            <a:r>
              <a:rPr lang="en-US" dirty="0" smtClean="0"/>
              <a:t>production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3120" y="3302000"/>
            <a:ext cx="5266266" cy="227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83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Mulberry extract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 </a:t>
            </a:r>
            <a:r>
              <a:rPr lang="en-US" dirty="0" smtClean="0"/>
              <a:t>is </a:t>
            </a:r>
            <a:r>
              <a:rPr lang="en-US" dirty="0"/>
              <a:t>natural ingredient is extracted from mulberry leaves have strong </a:t>
            </a:r>
            <a:r>
              <a:rPr lang="en-US" dirty="0" err="1"/>
              <a:t>tyrosinase</a:t>
            </a:r>
            <a:r>
              <a:rPr lang="en-US" dirty="0"/>
              <a:t> inhibiting </a:t>
            </a:r>
            <a:r>
              <a:rPr lang="en-US" dirty="0" smtClean="0"/>
              <a:t>activity</a:t>
            </a:r>
          </a:p>
          <a:p>
            <a:r>
              <a:rPr lang="en-US" dirty="0" smtClean="0"/>
              <a:t>is </a:t>
            </a:r>
            <a:r>
              <a:rPr lang="en-US" dirty="0"/>
              <a:t>probably the safest skin lightening </a:t>
            </a:r>
            <a:r>
              <a:rPr lang="en-US" dirty="0" smtClean="0"/>
              <a:t>agents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3754" y="3616008"/>
            <a:ext cx="4675187" cy="280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32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Alpha </a:t>
            </a:r>
            <a:r>
              <a:rPr lang="en-IN" dirty="0" err="1"/>
              <a:t>arbutin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/>
              <a:t>Extracted through plant sources such as cranberries, </a:t>
            </a:r>
            <a:r>
              <a:rPr lang="en-US" dirty="0" smtClean="0"/>
              <a:t>bearberries</a:t>
            </a:r>
          </a:p>
          <a:p>
            <a:r>
              <a:rPr lang="en-US" dirty="0" smtClean="0"/>
              <a:t>it’s </a:t>
            </a:r>
            <a:r>
              <a:rPr lang="en-US" dirty="0"/>
              <a:t>considered to be a good anti-hyperpigmentation agent </a:t>
            </a:r>
            <a:endParaRPr lang="en-US" dirty="0" smtClean="0"/>
          </a:p>
          <a:p>
            <a:r>
              <a:rPr lang="en-US" dirty="0" smtClean="0"/>
              <a:t>that </a:t>
            </a:r>
            <a:r>
              <a:rPr lang="en-US" dirty="0"/>
              <a:t>helps to clear dark spots without irritating the skin</a:t>
            </a:r>
            <a:r>
              <a:rPr lang="en-US" dirty="0" smtClean="0"/>
              <a:t>.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3250" y="3826192"/>
            <a:ext cx="2857500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06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2931160" cy="356235"/>
          </a:xfrm>
        </p:spPr>
        <p:txBody>
          <a:bodyPr>
            <a:normAutofit fontScale="90000"/>
          </a:bodyPr>
          <a:lstStyle/>
          <a:p>
            <a:r>
              <a:rPr lang="en-IN" dirty="0"/>
              <a:t> </a:t>
            </a:r>
            <a:r>
              <a:rPr lang="en-IN" dirty="0" err="1"/>
              <a:t>Azelaic</a:t>
            </a:r>
            <a:r>
              <a:rPr lang="en-IN" dirty="0"/>
              <a:t> Acid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000" y="809625"/>
            <a:ext cx="11353800" cy="406717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is one of the naturally occurring ingredients that is produced by skin’s microbiome and can be obtained from barley, wheat and other grains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It belongs to the family of carboxylic acids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It is considered to be a wonderful ingredient for acne-prone skin because of antibacterial and anti-inflammatory properties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Also, it helps in exfoliating the skin as well. </a:t>
            </a:r>
            <a:endParaRPr lang="en-US" dirty="0" smtClean="0"/>
          </a:p>
          <a:p>
            <a:r>
              <a:rPr lang="en-US" dirty="0" smtClean="0"/>
              <a:t>You </a:t>
            </a:r>
            <a:r>
              <a:rPr lang="en-US" dirty="0"/>
              <a:t>can find </a:t>
            </a:r>
            <a:r>
              <a:rPr lang="en-US" dirty="0" err="1"/>
              <a:t>azelaic</a:t>
            </a:r>
            <a:r>
              <a:rPr lang="en-US" dirty="0"/>
              <a:t> acid in prescribed medicines and some over-the-counter and cosmetic products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err="1"/>
              <a:t>Azelaic</a:t>
            </a:r>
            <a:r>
              <a:rPr lang="en-US" dirty="0"/>
              <a:t> acid can be used to treat hyperpigmentation and </a:t>
            </a:r>
            <a:r>
              <a:rPr lang="en-US" dirty="0" err="1"/>
              <a:t>melasma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acid is known to target the pigment-producing cells-hyperactive melanocytes.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makes it perfect for treating dark spots and hyperpigmentation, making the skin even-toned. Moreover, it exfoliates the skin and sloughs off the dead skin cells, revealing a smoother skin.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7595" y="4439920"/>
            <a:ext cx="2314593" cy="270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19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825240" cy="508635"/>
          </a:xfrm>
        </p:spPr>
        <p:txBody>
          <a:bodyPr>
            <a:normAutofit fontScale="90000"/>
          </a:bodyPr>
          <a:lstStyle/>
          <a:p>
            <a:r>
              <a:rPr lang="en-IN" dirty="0"/>
              <a:t>L-ascorbic Acid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840" y="972185"/>
            <a:ext cx="11303000" cy="2878455"/>
          </a:xfrm>
        </p:spPr>
        <p:txBody>
          <a:bodyPr/>
          <a:lstStyle/>
          <a:p>
            <a:r>
              <a:rPr lang="en-US" dirty="0"/>
              <a:t> </a:t>
            </a:r>
            <a:r>
              <a:rPr lang="en-US" dirty="0" smtClean="0"/>
              <a:t> </a:t>
            </a:r>
            <a:r>
              <a:rPr lang="en-US" dirty="0"/>
              <a:t>is the topmost skin brightening and lightening agent that inhibits </a:t>
            </a:r>
            <a:r>
              <a:rPr lang="en-US" dirty="0" err="1"/>
              <a:t>tyrosinase</a:t>
            </a:r>
            <a:r>
              <a:rPr lang="en-US" dirty="0"/>
              <a:t> enzyme and reduces melanin production at the cellular </a:t>
            </a:r>
            <a:r>
              <a:rPr lang="en-US" dirty="0" smtClean="0"/>
              <a:t>level</a:t>
            </a:r>
          </a:p>
          <a:p>
            <a:r>
              <a:rPr lang="en-US" dirty="0" smtClean="0"/>
              <a:t>It </a:t>
            </a:r>
            <a:r>
              <a:rPr lang="en-US" dirty="0"/>
              <a:t>is widely used in serums to reduce and treat </a:t>
            </a:r>
            <a:r>
              <a:rPr lang="en-US" dirty="0" smtClean="0"/>
              <a:t>hyperpigmentation</a:t>
            </a:r>
          </a:p>
          <a:p>
            <a:r>
              <a:rPr lang="en-US" dirty="0" smtClean="0"/>
              <a:t>Vitamin </a:t>
            </a:r>
            <a:r>
              <a:rPr lang="en-US" dirty="0"/>
              <a:t>C is the topmost skin brightening and lightening agent that inhibits </a:t>
            </a:r>
            <a:r>
              <a:rPr lang="en-US" dirty="0" err="1"/>
              <a:t>tyrosinase</a:t>
            </a:r>
            <a:r>
              <a:rPr lang="en-US" dirty="0"/>
              <a:t> enzyme and reduces melanin production at the cellular </a:t>
            </a:r>
            <a:r>
              <a:rPr lang="en-US" dirty="0" smtClean="0"/>
              <a:t>level</a:t>
            </a:r>
          </a:p>
          <a:p>
            <a:r>
              <a:rPr lang="en-US" dirty="0" smtClean="0"/>
              <a:t> </a:t>
            </a:r>
            <a:r>
              <a:rPr lang="en-US" dirty="0"/>
              <a:t>It is widely used in serums to reduce and treat hyperpigmentation.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7500" y="3681453"/>
            <a:ext cx="4122420" cy="443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07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 </a:t>
            </a:r>
            <a:r>
              <a:rPr lang="en-IN" dirty="0" err="1"/>
              <a:t>Tranexamic</a:t>
            </a:r>
            <a:r>
              <a:rPr lang="en-IN" dirty="0"/>
              <a:t> acid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 is a lesser known skin-lightening </a:t>
            </a:r>
            <a:r>
              <a:rPr lang="en-US" dirty="0" smtClean="0"/>
              <a:t>agent</a:t>
            </a:r>
          </a:p>
          <a:p>
            <a:r>
              <a:rPr lang="en-US" dirty="0" smtClean="0"/>
              <a:t> </a:t>
            </a:r>
            <a:r>
              <a:rPr lang="en-US" dirty="0" err="1"/>
              <a:t>Tranexamic</a:t>
            </a:r>
            <a:r>
              <a:rPr lang="en-US" dirty="0"/>
              <a:t> acid is used in ointments and skin creams for its effect on decreasing the activity of </a:t>
            </a:r>
            <a:r>
              <a:rPr lang="en-US" dirty="0" err="1"/>
              <a:t>tyrosinase</a:t>
            </a:r>
            <a:r>
              <a:rPr lang="en-US" dirty="0"/>
              <a:t> and </a:t>
            </a:r>
            <a:r>
              <a:rPr lang="en-US" dirty="0" err="1"/>
              <a:t>melanogenesis</a:t>
            </a:r>
            <a:r>
              <a:rPr lang="en-US" dirty="0" smtClean="0"/>
              <a:t>.</a:t>
            </a:r>
          </a:p>
          <a:p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0588" y="3914414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81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5400" dirty="0" smtClean="0"/>
              <a:t>                       </a:t>
            </a:r>
            <a:endParaRPr lang="en-IN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062" y="0"/>
            <a:ext cx="6503572" cy="7301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18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297</Words>
  <Application>Microsoft Office PowerPoint</Application>
  <PresentationFormat>Widescreen</PresentationFormat>
  <Paragraphs>72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 Tyrosinase inhibitors</vt:lpstr>
      <vt:lpstr>Melanin</vt:lpstr>
      <vt:lpstr>PowerPoint Presentation</vt:lpstr>
      <vt:lpstr>TYROSINASE  </vt:lpstr>
      <vt:lpstr>MELANOGENESIS</vt:lpstr>
      <vt:lpstr>TYROSINASE INHIBITOR</vt:lpstr>
      <vt:lpstr>Kojic acid</vt:lpstr>
      <vt:lpstr>Ferulic Acid</vt:lpstr>
      <vt:lpstr>Quercetin</vt:lpstr>
      <vt:lpstr>Licorice extract</vt:lpstr>
      <vt:lpstr>4‐n-butylresorcinol</vt:lpstr>
      <vt:lpstr>Mulberry extract</vt:lpstr>
      <vt:lpstr>Alpha arbutin</vt:lpstr>
      <vt:lpstr> Azelaic Acid</vt:lpstr>
      <vt:lpstr>L-ascorbic Acid</vt:lpstr>
      <vt:lpstr> Tranexamic acid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Tyrosinase inhibitors</dc:title>
  <dc:creator>HP</dc:creator>
  <cp:lastModifiedBy>Admin</cp:lastModifiedBy>
  <cp:revision>19</cp:revision>
  <dcterms:created xsi:type="dcterms:W3CDTF">2023-06-27T03:56:09Z</dcterms:created>
  <dcterms:modified xsi:type="dcterms:W3CDTF">2023-07-04T09:49:54Z</dcterms:modified>
</cp:coreProperties>
</file>